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7" r:id="rId3"/>
    <p:sldId id="288" r:id="rId4"/>
    <p:sldId id="259" r:id="rId5"/>
    <p:sldId id="289" r:id="rId6"/>
    <p:sldId id="290" r:id="rId7"/>
    <p:sldId id="276" r:id="rId8"/>
    <p:sldId id="266" r:id="rId9"/>
    <p:sldId id="258" r:id="rId10"/>
    <p:sldId id="260" r:id="rId11"/>
    <p:sldId id="291" r:id="rId12"/>
    <p:sldId id="279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304" r:id="rId34"/>
    <p:sldId id="305" r:id="rId35"/>
    <p:sldId id="306" r:id="rId36"/>
    <p:sldId id="307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D7F"/>
    <a:srgbClr val="E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50625-0E19-42CA-AC8E-2DFD083086F2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0697E-A959-40FC-915A-7EAEF5DE1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38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7ADF2-3603-4D26-BC2A-2F45E2DDA6C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1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smtClean="0"/>
              <a:t>Please zapp this up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Assertiveness – the OK</a:t>
            </a:r>
            <a:r>
              <a:rPr lang="en-GB" baseline="0" dirty="0" smtClean="0"/>
              <a:t> Corral.  Links back to the Conflict Styles model.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41E8-40C7-4C47-AB39-9A48FE4B6F3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9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 them through the process</a:t>
            </a:r>
            <a:r>
              <a:rPr lang="en-GB" baseline="0" dirty="0" smtClean="0"/>
              <a:t> followed by some additional techniques on the next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41E8-40C7-4C47-AB39-9A48FE4B6F3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3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5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4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1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3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328A-985E-4E55-A9DF-AC391A8CD40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50A8-8151-479C-8747-236E16B480D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 descr="SharpstoneSkinnerLogo_cmyk_hire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2"/>
            <a:ext cx="2759567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.uk/url?sa=i&amp;rct=j&amp;q=&amp;esrc=s&amp;source=images&amp;cd=&amp;cad=rja&amp;uact=8&amp;ved=0ahUKEwjC8bbQssjNAhVDLMAKHdpaA-QQjRwIBw&amp;url=http://icannews.blogspot.com/2015/10/i-canlisten-to-what-you-say.html&amp;bvm=bv.125596728,d.ZGg&amp;psig=AFQjCNFj6kawqpotAHcmK9e2v8StNaG09Q&amp;ust=1467123343337407" TargetMode="External"/><Relationship Id="rId7" Type="http://schemas.openxmlformats.org/officeDocument/2006/relationships/hyperlink" Target="http://www.google.co.uk/url?sa=i&amp;rct=j&amp;q=&amp;esrc=s&amp;source=images&amp;cd=&amp;cad=rja&amp;uact=8&amp;ved=0ahUKEwjZ5_6Zs8jNAhXBJ8AKHWENB3kQjRwIBw&amp;url=http://www.dreamstime.com/royalty-free-stock-images-action-clipboard-image16274919&amp;bvm=bv.125596728,d.ZGg&amp;psig=AFQjCNE6w2bWF8zTv6V026nk5z2ZH3ue0A&amp;ust=146712352881148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www.google.co.uk/url?sa=i&amp;rct=j&amp;q=&amp;esrc=s&amp;source=images&amp;cd=&amp;cad=rja&amp;uact=8&amp;ved=0ahUKEwjIhqT6ssjNAhUBBcAKHWy0CeYQjRwIBw&amp;url=http://13blackstock.deviantart.com/art/Say-whats-on-your-mind-77518548&amp;bvm=bv.125596728,d.ZGg&amp;psig=AFQjCNHrabZ3t6tLMprydtAIvYY7zxd64w&amp;ust=1467123413967657" TargetMode="Externa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-ltvbrcjNAhWFAcAKHQD3D9kQjRwIBw&amp;url=https://www.etsy.com/listing/66337627/push-me-pull-you-lamas-in-porcelain-and&amp;bvm=bv.125596728,d.ZGg&amp;psig=AFQjCNHgiBsLXHTQGL1hKsIGtJ6FF9UHIQ&amp;ust=1467122050725538" TargetMode="External"/><Relationship Id="rId13" Type="http://schemas.openxmlformats.org/officeDocument/2006/relationships/image" Target="../media/image25.jpeg"/><Relationship Id="rId18" Type="http://schemas.openxmlformats.org/officeDocument/2006/relationships/hyperlink" Target="http://www.google.co.uk/url?sa=i&amp;rct=j&amp;q=&amp;esrc=s&amp;source=images&amp;cd=&amp;cad=rja&amp;uact=8&amp;ved=0ahUKEwiqj9bPsMjNAhVJAsAKHaAtDm8QjRwIBw&amp;url=http://ricksalmon.com/2012/10/09/wmd/&amp;bvm=bv.125596728,d.ZGg&amp;psig=AFQjCNHwM4WYcPhWMkYcPV_W-oBigSEOkA&amp;ust=1467122792116462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google.co.uk/url?sa=i&amp;rct=j&amp;q=&amp;esrc=s&amp;source=images&amp;cd=&amp;cad=rja&amp;uact=8&amp;ved=0ahUKEwj_q5Cvr8jNAhVmIsAKHQ6WCykQjRwIBw&amp;url=http://www.keyword-suggestions.com/bG9vayBhaGVhZA/&amp;bvm=bv.125596728,d.ZGg&amp;psig=AFQjCNHzsdO709wwbOj_rhy86icAiWvhhw&amp;ust=1467122490851384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ahUKEwiLyfnZrMjNAhVCOMAKHeYuC-gQjRwIBw&amp;url=http://ellybeanstalks.blogspot.com/2012/08/and-breathe.html&amp;bvm=bv.125596728,d.ZGg&amp;psig=AFQjCNHIbFQmywomFMUwE25e52FnL_Z8ug&amp;ust=1467121776462711" TargetMode="External"/><Relationship Id="rId16" Type="http://schemas.openxmlformats.org/officeDocument/2006/relationships/hyperlink" Target="http://www.google.co.uk/url?sa=i&amp;rct=j&amp;q=&amp;esrc=s&amp;source=images&amp;cd=&amp;cad=rja&amp;uact=8&amp;ved=0ahUKEwis_9KisMjNAhXpK8AKHRqeCRUQjRwIBw&amp;url=http://yoursuccesstoolkit.blogspot.com/2013/12/how-to-give-constructive-feedback.html&amp;bvm=bv.125596728,d.ZGg&amp;psig=AFQjCNFzQ2lnRcT18xon3etujuXO5pBVHQ&amp;ust=146712272523509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ahUKEwju_8TArcjNAhUJKMAKHT2bDfwQjRwIBw&amp;url=http://www.regardingbaby.org/2012/07/22/emptying-our-minds-in-order-to-be-more-present-with-babies/&amp;bvm=bv.125596728,d.ZGg&amp;psig=AFQjCNEMRXvw-EwRHlswDSvvyB2cPO1ANg&amp;ust=1467121996440436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www.google.co.uk/url?sa=i&amp;rct=j&amp;q=&amp;esrc=s&amp;source=images&amp;cd=&amp;cad=rja&amp;uact=8&amp;ved=0ahUKEwi66K2Ar8jNAhWpAsAKHe1_B-cQjRwIBw&amp;url=http://de.wikihow.com/Kreuzknoten-binden&amp;bvm=bv.125596728,d.ZGg&amp;psig=AFQjCNEha_zvahizy_S0_pjvLKBHbQOhFQ&amp;ust=1467122397610940" TargetMode="External"/><Relationship Id="rId19" Type="http://schemas.openxmlformats.org/officeDocument/2006/relationships/image" Target="../media/image28.jpeg"/><Relationship Id="rId4" Type="http://schemas.openxmlformats.org/officeDocument/2006/relationships/hyperlink" Target="https://improvmantra.wordpress.com/2012/01/20/a-few-words-on-yes-and-including-my-conceded-opinion/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s://www.google.co.uk/url?sa=i&amp;rct=j&amp;q=&amp;esrc=s&amp;source=images&amp;cd=&amp;cad=rja&amp;uact=8&amp;ved=0ahUKEwjQqrzRr8jNAhXlKMAKHYrpCLsQjRwIBw&amp;url=https://www.theodysseyonline.com/what-you-should-know-about-the-girl-that-says-no&amp;bvm=bv.125596728,d.ZGg&amp;psig=AFQjCNHPGo5mHwz9UV3Gsw5sG3k5p7wgMw&amp;ust=146712256576452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image" Target="../media/image29.jpeg"/><Relationship Id="rId7" Type="http://schemas.openxmlformats.org/officeDocument/2006/relationships/hyperlink" Target="http://www.google.co.uk/url?sa=i&amp;rct=j&amp;q=&amp;esrc=s&amp;source=images&amp;cd=&amp;cad=rja&amp;uact=8&amp;ved=0ahUKEwji3MP0md7NAhVfF8AKHRNAAZcQjRwIBw&amp;url=http://blogs.wsj.com/photojournal/2014/02/05/photos-of-the-day-feb-5-2/&amp;bvm=bv.126130881,d.ZGg&amp;psig=AFQjCNGGAE3xrBt_EtAzdu1t__-d182jtg&amp;ust=1467872646387553" TargetMode="External"/><Relationship Id="rId12" Type="http://schemas.openxmlformats.org/officeDocument/2006/relationships/image" Target="../media/image35.png"/><Relationship Id="rId2" Type="http://schemas.openxmlformats.org/officeDocument/2006/relationships/hyperlink" Target="http://www.google.co.uk/url?sa=i&amp;rct=j&amp;q=&amp;esrc=s&amp;source=images&amp;cd=&amp;cad=rja&amp;uact=8&amp;ved=0ahUKEwi-ivC5mN7NAhUMJsAKHTfzBaUQjRwIBw&amp;url=http://www.dentistry.co.uk/2014/09/30/flexible-working-flexible/&amp;bvm=bv.126130881,d.ZGg&amp;psig=AFQjCNH8xIDzH44OdmaihCHdxwvHmioSqg&amp;ust=146787223282466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ved=0ahUKEwjcy83Dmd7NAhVKLsAKHSzKB_wQjRwIBw&amp;url=http://councilldental.com/2015/01/dont-ignore-the-snore-three-surprising-facts-about-sleep-apnea/&amp;bvm=bv.126130881,d.ZGg&amp;psig=AFQjCNFKiN8E5YCiJrU9h4Hu_0bmCvxkow&amp;ust=1467872499824290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png"/><Relationship Id="rId9" Type="http://schemas.openxmlformats.org/officeDocument/2006/relationships/hyperlink" Target="http://www.google.co.uk/url?sa=i&amp;rct=j&amp;q=&amp;esrc=s&amp;source=images&amp;cd=&amp;cad=rja&amp;uact=8&amp;ved=0ahUKEwjY_LKTmt7NAhXLDMAKHV0XDtQQjRwIBw&amp;url=http://www.pocketgamer.co.uk/r/iPhone/feature.asp?c%3D47769&amp;bvm=bv.126130881,d.ZGg&amp;psig=AFQjCNFfOMm0ft3UTPsfkOK4P7JhIfFN9w&amp;ust=14678727132576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Mental Toughness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Helena Sharpstone and Caryn Skinner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275"/>
            <a:ext cx="3505572" cy="170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3" y="119675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381250" cy="351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1" y="4725144"/>
            <a:ext cx="756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502D7F"/>
                </a:solidFill>
              </a:rPr>
              <a:t>“The more I practise the luckier I get”</a:t>
            </a:r>
          </a:p>
          <a:p>
            <a:r>
              <a:rPr lang="en-GB" sz="2800" b="1" dirty="0" smtClean="0">
                <a:solidFill>
                  <a:srgbClr val="502D7F"/>
                </a:solidFill>
              </a:rPr>
              <a:t>Gary Player</a:t>
            </a:r>
            <a:endParaRPr lang="en-GB" sz="2800" b="1" dirty="0">
              <a:solidFill>
                <a:srgbClr val="50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does it look like?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Creating the right environment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7624" y="1196752"/>
            <a:ext cx="194421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502D7F"/>
                </a:solidFill>
              </a:rPr>
              <a:t>Higher performance</a:t>
            </a:r>
            <a:endParaRPr lang="en-GB" sz="2400" b="1" dirty="0">
              <a:solidFill>
                <a:srgbClr val="502D7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55976" y="2458794"/>
            <a:ext cx="194421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502D7F"/>
                </a:solidFill>
              </a:rPr>
              <a:t>Emotional wellbeing</a:t>
            </a:r>
            <a:endParaRPr lang="en-GB" sz="2400" b="1" dirty="0">
              <a:solidFill>
                <a:srgbClr val="502D7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624" y="3679273"/>
            <a:ext cx="223224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502D7F"/>
                </a:solidFill>
              </a:rPr>
              <a:t>Psychological health</a:t>
            </a:r>
            <a:endParaRPr lang="en-GB" sz="2400" b="1" dirty="0">
              <a:solidFill>
                <a:srgbClr val="502D7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56176" y="4581128"/>
            <a:ext cx="194421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502D7F"/>
                </a:solidFill>
              </a:rPr>
              <a:t>Physical health</a:t>
            </a:r>
            <a:endParaRPr lang="en-GB" sz="2400" b="1" dirty="0">
              <a:solidFill>
                <a:srgbClr val="50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it look like?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Creating the right environment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502D7F"/>
                </a:solidFill>
              </a:rPr>
              <a:t>What does it look like?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3042"/>
            <a:ext cx="6804756" cy="34563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5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People who have it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07504" y="1054299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Welcome challenge</a:t>
            </a:r>
            <a:endParaRPr lang="en-GB" b="1" dirty="0"/>
          </a:p>
        </p:txBody>
      </p:sp>
      <p:sp>
        <p:nvSpPr>
          <p:cNvPr id="5" name="Explosion 1 4"/>
          <p:cNvSpPr/>
          <p:nvPr/>
        </p:nvSpPr>
        <p:spPr>
          <a:xfrm>
            <a:off x="251520" y="4509120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Thrive on change</a:t>
            </a:r>
            <a:endParaRPr lang="en-GB" b="1" dirty="0"/>
          </a:p>
        </p:txBody>
      </p:sp>
      <p:sp>
        <p:nvSpPr>
          <p:cNvPr id="6" name="Explosion 1 5"/>
          <p:cNvSpPr/>
          <p:nvPr/>
        </p:nvSpPr>
        <p:spPr>
          <a:xfrm>
            <a:off x="2051720" y="2708921"/>
            <a:ext cx="2736304" cy="2063104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Look at themselves constructively</a:t>
            </a:r>
            <a:endParaRPr lang="en-GB" b="1" dirty="0"/>
          </a:p>
        </p:txBody>
      </p:sp>
      <p:sp>
        <p:nvSpPr>
          <p:cNvPr id="7" name="Explosion 1 6"/>
          <p:cNvSpPr/>
          <p:nvPr/>
        </p:nvSpPr>
        <p:spPr>
          <a:xfrm>
            <a:off x="2195736" y="4869160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Create solid goals</a:t>
            </a:r>
            <a:endParaRPr lang="en-GB" b="1" dirty="0"/>
          </a:p>
        </p:txBody>
      </p:sp>
      <p:sp>
        <p:nvSpPr>
          <p:cNvPr id="8" name="Explosion 1 7"/>
          <p:cNvSpPr/>
          <p:nvPr/>
        </p:nvSpPr>
        <p:spPr>
          <a:xfrm>
            <a:off x="4283968" y="4772025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Empathy for others</a:t>
            </a:r>
            <a:endParaRPr lang="en-GB" b="1" dirty="0"/>
          </a:p>
        </p:txBody>
      </p:sp>
      <p:sp>
        <p:nvSpPr>
          <p:cNvPr id="9" name="Explosion 1 8"/>
          <p:cNvSpPr/>
          <p:nvPr/>
        </p:nvSpPr>
        <p:spPr>
          <a:xfrm>
            <a:off x="4716016" y="2899817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Future focussed</a:t>
            </a:r>
            <a:endParaRPr lang="en-GB" b="1" dirty="0"/>
          </a:p>
        </p:txBody>
      </p:sp>
      <p:sp>
        <p:nvSpPr>
          <p:cNvPr id="10" name="Explosion 1 9"/>
          <p:cNvSpPr/>
          <p:nvPr/>
        </p:nvSpPr>
        <p:spPr>
          <a:xfrm>
            <a:off x="6372200" y="4967858"/>
            <a:ext cx="2592288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Form strong relationships</a:t>
            </a:r>
            <a:endParaRPr lang="en-GB" b="1" dirty="0"/>
          </a:p>
        </p:txBody>
      </p:sp>
      <p:sp>
        <p:nvSpPr>
          <p:cNvPr id="11" name="Explosion 1 10"/>
          <p:cNvSpPr/>
          <p:nvPr/>
        </p:nvSpPr>
        <p:spPr>
          <a:xfrm>
            <a:off x="6732240" y="3061014"/>
            <a:ext cx="2232248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Tolerance for ambiguity</a:t>
            </a:r>
            <a:endParaRPr lang="en-GB" b="1" dirty="0"/>
          </a:p>
        </p:txBody>
      </p:sp>
      <p:sp>
        <p:nvSpPr>
          <p:cNvPr id="12" name="Explosion 1 11"/>
          <p:cNvSpPr/>
          <p:nvPr/>
        </p:nvSpPr>
        <p:spPr>
          <a:xfrm>
            <a:off x="6516216" y="1237159"/>
            <a:ext cx="2088232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Optimism</a:t>
            </a:r>
            <a:endParaRPr lang="en-GB" b="1" dirty="0"/>
          </a:p>
        </p:txBody>
      </p:sp>
      <p:sp>
        <p:nvSpPr>
          <p:cNvPr id="13" name="Explosion 1 12"/>
          <p:cNvSpPr/>
          <p:nvPr/>
        </p:nvSpPr>
        <p:spPr>
          <a:xfrm>
            <a:off x="4249291" y="1237159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Personal control</a:t>
            </a:r>
            <a:endParaRPr lang="en-GB" b="1" dirty="0"/>
          </a:p>
        </p:txBody>
      </p:sp>
      <p:sp>
        <p:nvSpPr>
          <p:cNvPr id="14" name="Explosion 1 13"/>
          <p:cNvSpPr/>
          <p:nvPr/>
        </p:nvSpPr>
        <p:spPr>
          <a:xfrm>
            <a:off x="107504" y="2804369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Isolate negative events</a:t>
            </a:r>
            <a:endParaRPr lang="en-GB" b="1" dirty="0"/>
          </a:p>
        </p:txBody>
      </p:sp>
      <p:sp>
        <p:nvSpPr>
          <p:cNvPr id="15" name="Explosion 1 14"/>
          <p:cNvSpPr/>
          <p:nvPr/>
        </p:nvSpPr>
        <p:spPr>
          <a:xfrm>
            <a:off x="1835696" y="1124744"/>
            <a:ext cx="2520280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Strong commitment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29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People who have it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51520" y="692696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Self evaluate</a:t>
            </a:r>
            <a:endParaRPr lang="en-GB" b="1" dirty="0"/>
          </a:p>
        </p:txBody>
      </p:sp>
      <p:sp>
        <p:nvSpPr>
          <p:cNvPr id="5" name="Explosion 1 4"/>
          <p:cNvSpPr/>
          <p:nvPr/>
        </p:nvSpPr>
        <p:spPr>
          <a:xfrm>
            <a:off x="20332" y="4071505"/>
            <a:ext cx="2736304" cy="2135113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Take responsibility for their actions</a:t>
            </a:r>
            <a:endParaRPr lang="en-GB" b="1" dirty="0"/>
          </a:p>
        </p:txBody>
      </p:sp>
      <p:sp>
        <p:nvSpPr>
          <p:cNvPr id="6" name="Explosion 1 5"/>
          <p:cNvSpPr/>
          <p:nvPr/>
        </p:nvSpPr>
        <p:spPr>
          <a:xfrm>
            <a:off x="1945036" y="2754176"/>
            <a:ext cx="2987004" cy="2163489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Don’t get stuck in negative patterns</a:t>
            </a:r>
            <a:endParaRPr lang="en-GB" b="1" dirty="0"/>
          </a:p>
        </p:txBody>
      </p:sp>
      <p:sp>
        <p:nvSpPr>
          <p:cNvPr id="8" name="Explosion 1 7"/>
          <p:cNvSpPr/>
          <p:nvPr/>
        </p:nvSpPr>
        <p:spPr>
          <a:xfrm>
            <a:off x="4592191" y="4772025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Get enough sleep</a:t>
            </a:r>
            <a:endParaRPr lang="en-GB" b="1" dirty="0"/>
          </a:p>
        </p:txBody>
      </p:sp>
      <p:sp>
        <p:nvSpPr>
          <p:cNvPr id="9" name="Explosion 1 8"/>
          <p:cNvSpPr/>
          <p:nvPr/>
        </p:nvSpPr>
        <p:spPr>
          <a:xfrm>
            <a:off x="4716016" y="2899817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Change habits</a:t>
            </a:r>
            <a:endParaRPr lang="en-GB" b="1" dirty="0"/>
          </a:p>
        </p:txBody>
      </p:sp>
      <p:sp>
        <p:nvSpPr>
          <p:cNvPr id="10" name="Explosion 1 9"/>
          <p:cNvSpPr/>
          <p:nvPr/>
        </p:nvSpPr>
        <p:spPr>
          <a:xfrm>
            <a:off x="6372200" y="4917665"/>
            <a:ext cx="2592288" cy="1922401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Value  and protect “me time”</a:t>
            </a:r>
            <a:endParaRPr lang="en-GB" b="1" dirty="0"/>
          </a:p>
        </p:txBody>
      </p:sp>
      <p:sp>
        <p:nvSpPr>
          <p:cNvPr id="11" name="Explosion 1 10"/>
          <p:cNvSpPr/>
          <p:nvPr/>
        </p:nvSpPr>
        <p:spPr>
          <a:xfrm>
            <a:off x="6732240" y="3095650"/>
            <a:ext cx="2411760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Collaborate</a:t>
            </a:r>
            <a:endParaRPr lang="en-GB" b="1" dirty="0"/>
          </a:p>
        </p:txBody>
      </p:sp>
      <p:sp>
        <p:nvSpPr>
          <p:cNvPr id="12" name="Explosion 1 11"/>
          <p:cNvSpPr/>
          <p:nvPr/>
        </p:nvSpPr>
        <p:spPr>
          <a:xfrm>
            <a:off x="6516216" y="1237159"/>
            <a:ext cx="2448272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Accept they will fail sometimes</a:t>
            </a:r>
            <a:endParaRPr lang="en-GB" b="1" dirty="0"/>
          </a:p>
        </p:txBody>
      </p:sp>
      <p:sp>
        <p:nvSpPr>
          <p:cNvPr id="13" name="Explosion 1 12"/>
          <p:cNvSpPr/>
          <p:nvPr/>
        </p:nvSpPr>
        <p:spPr>
          <a:xfrm>
            <a:off x="4105274" y="941364"/>
            <a:ext cx="2410942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Use feedback intelligently</a:t>
            </a:r>
            <a:endParaRPr lang="en-GB" b="1" dirty="0"/>
          </a:p>
        </p:txBody>
      </p:sp>
      <p:sp>
        <p:nvSpPr>
          <p:cNvPr id="14" name="Explosion 1 13"/>
          <p:cNvSpPr/>
          <p:nvPr/>
        </p:nvSpPr>
        <p:spPr>
          <a:xfrm>
            <a:off x="107504" y="2564904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Learn lessons</a:t>
            </a:r>
            <a:endParaRPr lang="en-GB" b="1" dirty="0"/>
          </a:p>
        </p:txBody>
      </p:sp>
      <p:sp>
        <p:nvSpPr>
          <p:cNvPr id="15" name="Explosion 1 14"/>
          <p:cNvSpPr/>
          <p:nvPr/>
        </p:nvSpPr>
        <p:spPr>
          <a:xfrm>
            <a:off x="1945036" y="1190700"/>
            <a:ext cx="2304255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Welcome feedback</a:t>
            </a:r>
            <a:endParaRPr lang="en-GB" b="1" dirty="0"/>
          </a:p>
        </p:txBody>
      </p:sp>
      <p:sp>
        <p:nvSpPr>
          <p:cNvPr id="16" name="Explosion 1 15"/>
          <p:cNvSpPr/>
          <p:nvPr/>
        </p:nvSpPr>
        <p:spPr>
          <a:xfrm>
            <a:off x="2771800" y="5085184"/>
            <a:ext cx="1944216" cy="187220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Keep learning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04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does it look like?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the right environment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260648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502D7F"/>
                </a:solidFill>
              </a:rPr>
              <a:t>Creating the right environment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83568" y="1628800"/>
            <a:ext cx="2376264" cy="1656184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capacity to make realistic plans and take steps to carry them out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275856" y="2934469"/>
            <a:ext cx="2376264" cy="1656184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Strong communication skills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40768" y="4077072"/>
            <a:ext cx="2376264" cy="1656184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Problem solving abilities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54427" y="4509120"/>
            <a:ext cx="2376264" cy="1656184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capacity to manage emotions and stress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868144" y="1660054"/>
            <a:ext cx="2376264" cy="1656184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positive view of yourself and confidence in what you have to offer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Prioritising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 planning time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“Energy lists”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Bravery in the face of changing priorities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502D7F"/>
                </a:solidFill>
              </a:rPr>
              <a:t>The capacity to make realistic plans and take steps to carry them out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600400" cy="30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it look like?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the right environment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skills audits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Discourage black and white thinking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Practise thought reframing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and challenge sources of negativity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502D7F"/>
                </a:solidFill>
              </a:rPr>
              <a:t>A positive view of yourself and confidence in what you have to offer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43" y="4221088"/>
            <a:ext cx="4840786" cy="2414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0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the power of listening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different styles of influence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more pitching/public speaking/presenting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 existing media – what is the best way?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Adopt a flexible style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feedback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502D7F"/>
                </a:solidFill>
              </a:rPr>
              <a:t>Strong communication skills</a:t>
            </a:r>
            <a:endParaRPr lang="en-GB" b="1" dirty="0">
              <a:solidFill>
                <a:srgbClr val="50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502D7F"/>
                </a:solidFill>
              </a:rPr>
              <a:t>Problem solving abilities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1" y="2420888"/>
            <a:ext cx="3510209" cy="27363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1900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7" y="1556792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your own house in order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stress is an inside job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 of ways to encourage balance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consistent, calm and reasonable behaviour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502D7F"/>
                </a:solidFill>
              </a:rPr>
              <a:t>The capacity to manage emotions and stress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96343" cy="25802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does it look like?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Creating the right environment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3"/>
            <a:ext cx="417129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7296" y="3565316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502D7F"/>
                </a:solidFill>
              </a:rPr>
              <a:t>Ambiguity</a:t>
            </a:r>
            <a:endParaRPr lang="en-GB" sz="6600" b="1" dirty="0">
              <a:solidFill>
                <a:srgbClr val="502D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0562" y="5085184"/>
            <a:ext cx="636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‘Yippee!’ is your ‘Oh no!’</a:t>
            </a:r>
            <a:r>
              <a:rPr lang="en-GB" sz="4000" b="1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05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Emotional Response</a:t>
            </a:r>
          </a:p>
        </p:txBody>
      </p:sp>
      <p:sp>
        <p:nvSpPr>
          <p:cNvPr id="2351107" name="Rectangle 3"/>
          <p:cNvSpPr>
            <a:spLocks noChangeArrowheads="1"/>
          </p:cNvSpPr>
          <p:nvPr/>
        </p:nvSpPr>
        <p:spPr bwMode="auto">
          <a:xfrm>
            <a:off x="2603501" y="1903413"/>
            <a:ext cx="4279900" cy="3975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V="1">
            <a:off x="2603501" y="3890963"/>
            <a:ext cx="427990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4794251" y="1903413"/>
            <a:ext cx="0" cy="397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3133726" y="2555330"/>
            <a:ext cx="103265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>
                <a:solidFill>
                  <a:schemeClr val="accent1"/>
                </a:solidFill>
              </a:rPr>
              <a:t>Sad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4956176" y="2573587"/>
            <a:ext cx="156527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>
                <a:solidFill>
                  <a:srgbClr val="FF0000"/>
                </a:solidFill>
              </a:rPr>
              <a:t>Mad</a:t>
            </a:r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2987824" y="4482555"/>
            <a:ext cx="21082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 smtClean="0">
                <a:solidFill>
                  <a:srgbClr val="00B050"/>
                </a:solidFill>
              </a:rPr>
              <a:t>Wary</a:t>
            </a:r>
            <a:endParaRPr lang="en-GB" sz="4400" b="1" dirty="0">
              <a:solidFill>
                <a:srgbClr val="00B050"/>
              </a:solidFill>
            </a:endParaRP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4960938" y="4466065"/>
            <a:ext cx="13628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>
                <a:solidFill>
                  <a:srgbClr val="FFC000"/>
                </a:solidFill>
              </a:rPr>
              <a:t>Glad</a:t>
            </a:r>
          </a:p>
        </p:txBody>
      </p:sp>
    </p:spTree>
    <p:extLst>
      <p:ext uri="{BB962C8B-B14F-4D97-AF65-F5344CB8AC3E}">
        <p14:creationId xmlns:p14="http://schemas.microsoft.com/office/powerpoint/2010/main" val="8685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1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b="1" dirty="0" smtClean="0">
              <a:solidFill>
                <a:srgbClr val="502D7F"/>
              </a:solidFill>
            </a:endParaRPr>
          </a:p>
          <a:p>
            <a:r>
              <a:rPr lang="en-GB" sz="3600" b="1" dirty="0" smtClean="0">
                <a:solidFill>
                  <a:srgbClr val="502D7F"/>
                </a:solidFill>
              </a:rPr>
              <a:t>Ambiguous situations can be defined 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Completely new situations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Complex situations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Apparently insoluble situations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998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502D7F"/>
                </a:solidFill>
              </a:rPr>
              <a:t>Ways to</a:t>
            </a:r>
            <a:r>
              <a:rPr lang="en-GB" sz="4000" b="1" dirty="0">
                <a:solidFill>
                  <a:srgbClr val="502D7F"/>
                </a:solidFill>
              </a:rPr>
              <a:t> tolerate and </a:t>
            </a:r>
            <a:r>
              <a:rPr lang="en-GB" sz="4000" b="1" dirty="0" smtClean="0">
                <a:solidFill>
                  <a:srgbClr val="502D7F"/>
                </a:solidFill>
              </a:rPr>
              <a:t>manage ambiguity </a:t>
            </a:r>
            <a:r>
              <a:rPr lang="en-GB" sz="4000" b="1" dirty="0">
                <a:solidFill>
                  <a:srgbClr val="502D7F"/>
                </a:solidFill>
              </a:rPr>
              <a:t>effectively</a:t>
            </a:r>
            <a:r>
              <a:rPr lang="en-GB" sz="4000" b="1" dirty="0" smtClean="0">
                <a:solidFill>
                  <a:srgbClr val="502D7F"/>
                </a:solidFill>
              </a:rPr>
              <a:t/>
            </a:r>
            <a:br>
              <a:rPr lang="en-GB" sz="4000" b="1" dirty="0" smtClean="0">
                <a:solidFill>
                  <a:srgbClr val="502D7F"/>
                </a:solidFill>
              </a:rPr>
            </a:br>
            <a:r>
              <a:rPr lang="en-GB" sz="2400" dirty="0"/>
              <a:t>- </a:t>
            </a:r>
            <a:r>
              <a:rPr lang="en-GB" sz="3200" dirty="0"/>
              <a:t>S</a:t>
            </a:r>
            <a:r>
              <a:rPr lang="en-GB" sz="3200" dirty="0" smtClean="0"/>
              <a:t>hift </a:t>
            </a:r>
            <a:r>
              <a:rPr lang="en-GB" sz="3200" dirty="0"/>
              <a:t>gears/change course quickly and easily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- </a:t>
            </a:r>
            <a:r>
              <a:rPr lang="en-GB" sz="3200" dirty="0" smtClean="0"/>
              <a:t>Decide </a:t>
            </a:r>
            <a:r>
              <a:rPr lang="en-GB" sz="3200" dirty="0"/>
              <a:t>and act without having the total picture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- </a:t>
            </a:r>
            <a:r>
              <a:rPr lang="en-GB" sz="3200" dirty="0" smtClean="0"/>
              <a:t>Tolerate </a:t>
            </a:r>
            <a:r>
              <a:rPr lang="en-GB" sz="3200" dirty="0"/>
              <a:t>situations where things are up in the air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- </a:t>
            </a:r>
            <a:r>
              <a:rPr lang="en-GB" sz="3200" dirty="0" smtClean="0"/>
              <a:t>Move </a:t>
            </a:r>
            <a:r>
              <a:rPr lang="en-GB" sz="3200" dirty="0"/>
              <a:t>between tasks and activities without having to finish each one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- </a:t>
            </a:r>
            <a:r>
              <a:rPr lang="en-GB" sz="3200" dirty="0" smtClean="0"/>
              <a:t>Tolerate </a:t>
            </a:r>
            <a:r>
              <a:rPr lang="en-GB" sz="3200" dirty="0"/>
              <a:t>and be comfortable with risk and uncertainty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7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2351089" y="5456238"/>
            <a:ext cx="520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  </a:t>
            </a:r>
            <a:endParaRPr lang="en-CA" altLang="en-US" sz="1400" b="1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3636963" y="2239963"/>
            <a:ext cx="749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3402013" y="3035300"/>
            <a:ext cx="749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39973" name="Picture 5" descr="ladder-blank"/>
          <p:cNvPicPr>
            <a:picLocks noChangeAspect="1" noChangeArrowheads="1"/>
          </p:cNvPicPr>
          <p:nvPr/>
        </p:nvPicPr>
        <p:blipFill>
          <a:blip r:embed="rId3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1"/>
            <a:ext cx="3540125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3238500" y="5472114"/>
            <a:ext cx="279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Observable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“DATA” and EXPERIENCES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(as a videotape recorder might capture it)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3238500" y="4784726"/>
            <a:ext cx="279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I select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“DATA”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from what I believe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3683001" y="4095751"/>
            <a:ext cx="1906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I add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MEANINGS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(cultural and personal)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3636963" y="3421064"/>
            <a:ext cx="2076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I make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ASSUMPTIONS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based on the meanings I added</a:t>
            </a:r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3652838" y="2819400"/>
            <a:ext cx="207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I draw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CONCLUSIONS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3621088" y="2070101"/>
            <a:ext cx="2076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I adopt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BELIEFS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about the world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3621088" y="1384301"/>
            <a:ext cx="2076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latin typeface="Arial Narrow" pitchFamily="34" charset="0"/>
              </a:rPr>
              <a:t>I take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ACTION</a:t>
            </a:r>
          </a:p>
          <a:p>
            <a:pPr algn="ctr"/>
            <a:r>
              <a:rPr lang="en-GB" altLang="en-US" sz="1200" b="1" dirty="0">
                <a:latin typeface="Arial Narrow" pitchFamily="34" charset="0"/>
              </a:rPr>
              <a:t>based on my beliefs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6524626" y="4051300"/>
            <a:ext cx="1647825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000" b="1" dirty="0"/>
              <a:t>Our beliefs affect what data we select next time</a:t>
            </a:r>
          </a:p>
        </p:txBody>
      </p:sp>
      <p:sp>
        <p:nvSpPr>
          <p:cNvPr id="339982" name="Arc 14"/>
          <p:cNvSpPr>
            <a:spLocks/>
          </p:cNvSpPr>
          <p:nvPr/>
        </p:nvSpPr>
        <p:spPr bwMode="auto">
          <a:xfrm>
            <a:off x="4665663" y="2111376"/>
            <a:ext cx="1917700" cy="2471738"/>
          </a:xfrm>
          <a:custGeom>
            <a:avLst/>
            <a:gdLst>
              <a:gd name="G0" fmla="+- 0 0 0"/>
              <a:gd name="G1" fmla="+- 18068 0 0"/>
              <a:gd name="G2" fmla="+- 21600 0 0"/>
              <a:gd name="T0" fmla="*/ 11836 w 21600"/>
              <a:gd name="T1" fmla="*/ 0 h 32553"/>
              <a:gd name="T2" fmla="*/ 16023 w 21600"/>
              <a:gd name="T3" fmla="*/ 32553 h 32553"/>
              <a:gd name="T4" fmla="*/ 0 w 21600"/>
              <a:gd name="T5" fmla="*/ 18068 h 3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553" fill="none" extrusionOk="0">
                <a:moveTo>
                  <a:pt x="11836" y="-1"/>
                </a:moveTo>
                <a:cubicBezTo>
                  <a:pt x="17929" y="3990"/>
                  <a:pt x="21600" y="10784"/>
                  <a:pt x="21600" y="18068"/>
                </a:cubicBezTo>
                <a:cubicBezTo>
                  <a:pt x="21600" y="23420"/>
                  <a:pt x="19612" y="28582"/>
                  <a:pt x="16023" y="32553"/>
                </a:cubicBezTo>
              </a:path>
              <a:path w="21600" h="32553" stroke="0" extrusionOk="0">
                <a:moveTo>
                  <a:pt x="11836" y="-1"/>
                </a:moveTo>
                <a:cubicBezTo>
                  <a:pt x="17929" y="3990"/>
                  <a:pt x="21600" y="10784"/>
                  <a:pt x="21600" y="18068"/>
                </a:cubicBezTo>
                <a:cubicBezTo>
                  <a:pt x="21600" y="23420"/>
                  <a:pt x="19612" y="28582"/>
                  <a:pt x="16023" y="32553"/>
                </a:cubicBezTo>
                <a:lnTo>
                  <a:pt x="0" y="18068"/>
                </a:lnTo>
                <a:close/>
              </a:path>
            </a:pathLst>
          </a:custGeom>
          <a:noFill/>
          <a:ln w="38100">
            <a:solidFill>
              <a:srgbClr val="DDDDDD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9983" name="WordArt 15"/>
          <p:cNvSpPr>
            <a:spLocks noChangeArrowheads="1" noChangeShapeType="1" noTextEdit="1"/>
          </p:cNvSpPr>
          <p:nvPr/>
        </p:nvSpPr>
        <p:spPr bwMode="auto">
          <a:xfrm rot="3603682">
            <a:off x="5062538" y="2405062"/>
            <a:ext cx="2216150" cy="11366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22118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Narrow"/>
              </a:rPr>
              <a:t>The Reflective Loop</a:t>
            </a:r>
          </a:p>
        </p:txBody>
      </p:sp>
      <p:sp>
        <p:nvSpPr>
          <p:cNvPr id="339985" name="AutoShape 17"/>
          <p:cNvSpPr>
            <a:spLocks noChangeArrowheads="1"/>
          </p:cNvSpPr>
          <p:nvPr/>
        </p:nvSpPr>
        <p:spPr bwMode="auto">
          <a:xfrm>
            <a:off x="1854201" y="1231901"/>
            <a:ext cx="5499100" cy="5019675"/>
          </a:xfrm>
          <a:prstGeom prst="up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9989" name="Rectangle 21"/>
          <p:cNvSpPr>
            <a:spLocks noGrp="1" noChangeArrowheads="1"/>
          </p:cNvSpPr>
          <p:nvPr>
            <p:ph type="title"/>
          </p:nvPr>
        </p:nvSpPr>
        <p:spPr>
          <a:xfrm>
            <a:off x="755576" y="14763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rgbClr val="502D7F"/>
                </a:solidFill>
              </a:rPr>
              <a:t>Take Charge of Your Thinking…</a:t>
            </a:r>
          </a:p>
        </p:txBody>
      </p:sp>
    </p:spTree>
    <p:extLst>
      <p:ext uri="{BB962C8B-B14F-4D97-AF65-F5344CB8AC3E}">
        <p14:creationId xmlns:p14="http://schemas.microsoft.com/office/powerpoint/2010/main" val="38786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does it look like?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Creating the right environment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Reacting vs Responding</a:t>
            </a:r>
            <a:endParaRPr lang="en-US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Reacting – We react when we are not in control of our lives.</a:t>
            </a:r>
          </a:p>
          <a:p>
            <a:r>
              <a:rPr lang="en-US" dirty="0" smtClean="0"/>
              <a:t>Responding – We respond when we accept responsibility for our own actions.  </a:t>
            </a:r>
            <a:endParaRPr lang="en-US" dirty="0"/>
          </a:p>
        </p:txBody>
      </p:sp>
      <p:sp>
        <p:nvSpPr>
          <p:cNvPr id="4" name="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622426" y="6591300"/>
            <a:ext cx="36020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pPr algn="l"/>
            <a:r>
              <a:rPr lang="en-GB"/>
              <a:t>© Andrew Lothian, Insights, Dundee, Scotland, 2006. All rights reserved. INSIGHTS, INSIGHTS DISCOVERY and INSIGHTS WHEEL are registered Trade Marks.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1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175" y="548680"/>
            <a:ext cx="8534400" cy="114300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502D7F"/>
                </a:solidFill>
              </a:rPr>
              <a:t>From </a:t>
            </a:r>
            <a:r>
              <a:rPr lang="en-GB" altLang="en-US" sz="4000" b="1" dirty="0" smtClean="0">
                <a:solidFill>
                  <a:srgbClr val="502D7F"/>
                </a:solidFill>
              </a:rPr>
              <a:t>Reacting </a:t>
            </a:r>
            <a:r>
              <a:rPr lang="en-GB" altLang="en-US" sz="4000" b="1" dirty="0">
                <a:solidFill>
                  <a:srgbClr val="502D7F"/>
                </a:solidFill>
              </a:rPr>
              <a:t>to </a:t>
            </a:r>
            <a:r>
              <a:rPr lang="en-GB" altLang="en-US" sz="4000" b="1" dirty="0" smtClean="0">
                <a:solidFill>
                  <a:srgbClr val="502D7F"/>
                </a:solidFill>
              </a:rPr>
              <a:t>Responding</a:t>
            </a:r>
            <a:endParaRPr lang="en-GB" altLang="en-US" sz="4000" b="1" dirty="0">
              <a:solidFill>
                <a:srgbClr val="502D7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4447309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Arial" charset="0"/>
              </a:rPr>
              <a:t>	</a:t>
            </a:r>
            <a:r>
              <a:rPr lang="en-GB" altLang="en-US" sz="1800" b="1" dirty="0">
                <a:solidFill>
                  <a:srgbClr val="502D7F"/>
                </a:solidFill>
                <a:latin typeface="Arial" charset="0"/>
              </a:rPr>
              <a:t>The donors won’t like this approach we’ll lose them and never get them back and then how will we sustain funding for future programmes?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09801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EF8200"/>
                </a:solidFill>
                <a:latin typeface="Arial" charset="0"/>
              </a:rPr>
              <a:t>I’m not totally convinced but let’s explore the idea more as it may mean improvements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47475" y="3789081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EF8200"/>
                </a:solidFill>
                <a:latin typeface="Arial" charset="0"/>
              </a:rPr>
              <a:t>This clearly needs to be done but I’m going to need guidance on prioritising it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66800" y="5005606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EF8200"/>
                </a:solidFill>
                <a:latin typeface="Arial" charset="0"/>
              </a:rPr>
              <a:t>I’m concerned about how the donors might respond so let me explore the idea more as it may mean more opportunities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54567" y="2194036"/>
            <a:ext cx="7848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502D7F"/>
                </a:solidFill>
                <a:latin typeface="Arial" charset="0"/>
              </a:rPr>
              <a:t>This is a bad idea – it won’t work and our data base is fine as it is anyway</a:t>
            </a:r>
          </a:p>
          <a:p>
            <a:pPr>
              <a:spcBef>
                <a:spcPct val="50000"/>
              </a:spcBef>
            </a:pPr>
            <a:endParaRPr lang="en-GB" altLang="en-US" dirty="0">
              <a:solidFill>
                <a:srgbClr val="502D7F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28700" y="3619490"/>
            <a:ext cx="7620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502D7F"/>
                </a:solidFill>
                <a:latin typeface="Arial" charset="0"/>
              </a:rPr>
              <a:t>How am I supposed to make this happen in so little time – I have a day job too!</a:t>
            </a:r>
          </a:p>
          <a:p>
            <a:pPr>
              <a:spcBef>
                <a:spcPct val="50000"/>
              </a:spcBef>
            </a:pPr>
            <a:endParaRPr lang="en-GB" altLang="en-US" dirty="0">
              <a:solidFill>
                <a:srgbClr val="50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2D7F"/>
                </a:solidFill>
              </a:rPr>
              <a:t>Ways to Reduce impact of Ambiguity</a:t>
            </a:r>
            <a:endParaRPr lang="en-US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 your thinking</a:t>
            </a:r>
          </a:p>
          <a:p>
            <a:r>
              <a:rPr lang="en-GB" dirty="0" smtClean="0"/>
              <a:t>Connect with your feelings</a:t>
            </a:r>
          </a:p>
          <a:p>
            <a:r>
              <a:rPr lang="en-GB" dirty="0" smtClean="0"/>
              <a:t>Be expressive</a:t>
            </a:r>
          </a:p>
          <a:p>
            <a:r>
              <a:rPr lang="en-GB" dirty="0" smtClean="0"/>
              <a:t>Manage your responsibilities</a:t>
            </a:r>
            <a:endParaRPr lang="en-US" dirty="0"/>
          </a:p>
        </p:txBody>
      </p:sp>
      <p:sp>
        <p:nvSpPr>
          <p:cNvPr id="4" name="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622426" y="6591300"/>
            <a:ext cx="36020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pPr algn="l"/>
            <a:r>
              <a:rPr lang="en-GB"/>
              <a:t>© Andrew Lothian, Insights, Dundee, Scotland, 2006. All rights reserved. INSIGHTS, INSIGHTS DISCOVERY and INSIGHTS WHEEL are registered Trade Marks.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8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502D7F"/>
                </a:solidFill>
              </a:rPr>
              <a:t>The Four Modes of Behaviour</a:t>
            </a:r>
            <a:endParaRPr lang="en-GB" b="1" dirty="0">
              <a:solidFill>
                <a:srgbClr val="502D7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3003"/>
              </p:ext>
            </p:extLst>
          </p:nvPr>
        </p:nvGraphicFramePr>
        <p:xfrm>
          <a:off x="2195736" y="1412776"/>
          <a:ext cx="482453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</a:tblGrid>
              <a:tr h="2147458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sz="2800" dirty="0" smtClean="0"/>
                        <a:t>Aggressive</a:t>
                      </a:r>
                    </a:p>
                    <a:p>
                      <a:pPr algn="ctr"/>
                      <a:r>
                        <a:rPr lang="en-GB" dirty="0" smtClean="0"/>
                        <a:t>I win – You lose</a:t>
                      </a:r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sz="2800" dirty="0" smtClean="0"/>
                        <a:t>Assertive</a:t>
                      </a:r>
                    </a:p>
                    <a:p>
                      <a:pPr algn="ctr"/>
                      <a:r>
                        <a:rPr lang="en-GB" dirty="0" smtClean="0"/>
                        <a:t>I win-You</a:t>
                      </a:r>
                      <a:r>
                        <a:rPr lang="en-GB" baseline="0" dirty="0" smtClean="0"/>
                        <a:t> win</a:t>
                      </a:r>
                      <a:endParaRPr lang="en-GB" dirty="0" smtClean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389046">
                <a:tc>
                  <a:txBody>
                    <a:bodyPr/>
                    <a:lstStyle/>
                    <a:p>
                      <a:pPr algn="ctr"/>
                      <a:endParaRPr lang="en-GB" b="1" dirty="0" smtClean="0"/>
                    </a:p>
                    <a:p>
                      <a:pPr algn="ctr"/>
                      <a:endParaRPr lang="en-GB" b="1" dirty="0" smtClean="0"/>
                    </a:p>
                    <a:p>
                      <a:pPr algn="ctr"/>
                      <a:endParaRPr lang="en-GB" b="1" dirty="0" smtClean="0"/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Depressive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lose – You lose</a:t>
                      </a:r>
                    </a:p>
                    <a:p>
                      <a:pPr algn="ctr"/>
                      <a:endParaRPr lang="en-GB" b="1" dirty="0" smtClean="0"/>
                    </a:p>
                    <a:p>
                      <a:pPr algn="ctr"/>
                      <a:endParaRPr lang="en-GB" b="1" dirty="0" smtClean="0"/>
                    </a:p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/>
                    </a:p>
                    <a:p>
                      <a:pPr algn="ctr"/>
                      <a:endParaRPr lang="en-GB" b="1" dirty="0" smtClean="0"/>
                    </a:p>
                    <a:p>
                      <a:pPr algn="ctr"/>
                      <a:endParaRPr lang="en-GB" b="1" dirty="0" smtClean="0"/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Passive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lose – You win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5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736" y="188640"/>
            <a:ext cx="7272808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502D7F"/>
                </a:solidFill>
              </a:rPr>
              <a:t>The Three Steps to Assertiveness</a:t>
            </a:r>
            <a:endParaRPr lang="en-GB" sz="4000" b="1" dirty="0">
              <a:solidFill>
                <a:srgbClr val="502D7F"/>
              </a:solidFill>
            </a:endParaRPr>
          </a:p>
        </p:txBody>
      </p:sp>
      <p:pic>
        <p:nvPicPr>
          <p:cNvPr id="3074" name="Picture 2" descr="http://morethanpuppets.files.wordpress.com/2012/05/list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4" y="1484784"/>
            <a:ext cx="2670859" cy="3033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ig03.deviantart.net/8129/f/2008/047/e/d/say_whats_on_your_mind_by_13blackstock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03" y="2686627"/>
            <a:ext cx="2733675" cy="27432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umbs.dreamstime.com/t/woman-hand-take-clipboard-white-background-48292469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1299"/>
            <a:ext cx="2665090" cy="17620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502D7F"/>
                </a:solidFill>
              </a:rPr>
              <a:t>Positive, Problem Solving Approach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2050" name="Picture 2" descr="http://4.bp.blogspot.com/-XBNrecRIlRk/UCug0md6-kI/AAAAAAAAAlE/nvwniWM_9ow/s1600/breathe-ne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53" y="1334438"/>
            <a:ext cx="1882180" cy="12422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provmantra.files.wordpress.com/2012/01/yes-and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03" y="1329936"/>
            <a:ext cx="1561630" cy="1579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gardingbaby.org/wp-content/uploads/2012/03/563820_374113655942755_150344244986365_1307433_2090689429_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7982"/>
            <a:ext cx="2499742" cy="1666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0.etsystatic.com/000/0/5710406/il_fullxfull.2099179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5" y="2777339"/>
            <a:ext cx="1610978" cy="15879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ad1.whstatic.com/images/thumb/f/f3/Tie-a-Reef-Knot-Step-4-preview.jpg/550px-Tie-a-Reef-Knot-Step-4-preview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03" y="3078262"/>
            <a:ext cx="2290850" cy="12870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oribenns.com/wp-content/uploads/2011/04/1154570_50589137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12" y="3204932"/>
            <a:ext cx="2190081" cy="14577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az616578.vo.msecnd.net/files/2016/03/03/635925732279047904594519559_saying-no-peopletool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4" y="4564033"/>
            <a:ext cx="2225981" cy="1484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2.bp.blogspot.com/-bs10fJZOWwc/Up3GPNKQXeI/AAAAAAAAACI/iAa5prZtaq0/s1600/how+to+give+constructive+feedback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62639"/>
            <a:ext cx="2946386" cy="18276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ricksalmon.com/wp-content/uploads/2012/10/WordsMusicDance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2" y="4919280"/>
            <a:ext cx="2423536" cy="11539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The session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is it?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What’s in it for you to be mentally tough?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does it look like?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Creating the right environment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When does it come in handy?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switch off when you need to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502D7F"/>
                </a:solidFill>
              </a:rPr>
              <a:t>How to switch off when you need to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2050" name="Picture 2" descr="http://www.dentistry.co.uk/wp-content/uploads/2014/09/shutterstock_635436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452343" cy="1628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67" y="1279196"/>
            <a:ext cx="2800350" cy="1628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councilldental.com/wp-content/uploads/2015/01/Man-with-Sleep-Apnea-Falling-Asleep-at-Wo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21878"/>
            <a:ext cx="2501171" cy="16665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.wsj.net/public/resources/images/BN-BJ625_020514_J_2014020514395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5" y="3212976"/>
            <a:ext cx="2407174" cy="16039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mages.pocketgamer.co.uk/FCKEditorFiles/howto-disablepn-0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67" y="3259628"/>
            <a:ext cx="2613440" cy="1533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39" y="3280422"/>
            <a:ext cx="1988840" cy="14916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2286000" cy="152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85" y="5085184"/>
            <a:ext cx="2152674" cy="15100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logcdn.com/www.dailyfinance.com/media/2013/05/marshmellow-test-604-cs050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75310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165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What is Mental Toughness?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strong in the face of adversity.</a:t>
            </a:r>
          </a:p>
          <a:p>
            <a:pPr marL="285750" indent="-28575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your focus and determination </a:t>
            </a:r>
          </a:p>
          <a:p>
            <a:pPr marL="285750" indent="-28575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Events don't throw you off your game. </a:t>
            </a:r>
          </a:p>
          <a:p>
            <a:pPr marL="285750" indent="-28575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Tenacity to learn from your mistakes </a:t>
            </a:r>
          </a:p>
          <a:p>
            <a:pPr marL="285750" indent="-285750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emotions in check </a:t>
            </a:r>
          </a:p>
          <a:p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5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764704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is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voice in the back of your head that tells you to keep going, keep pushing, and keep trying, even when the going gets tough.</a:t>
            </a:r>
          </a:p>
          <a:p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278809" cy="3202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Mental Toughness</a:t>
            </a:r>
            <a:endParaRPr lang="en-GB" b="1" dirty="0">
              <a:solidFill>
                <a:srgbClr val="502D7F"/>
              </a:solidFill>
            </a:endParaRPr>
          </a:p>
        </p:txBody>
      </p:sp>
      <p:pic>
        <p:nvPicPr>
          <p:cNvPr id="1026" name="Picture 2" descr="http://studyabroad.ahslabs.uic.edu/wp-content/uploads/sites/11/2015/06/4_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24536" cy="45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1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02D7F"/>
                </a:solidFill>
              </a:rPr>
              <a:t>Main features</a:t>
            </a:r>
            <a:endParaRPr lang="en-GB" b="1" dirty="0">
              <a:solidFill>
                <a:srgbClr val="5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Ordinary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Cannot avoid emotional distress</a:t>
            </a:r>
          </a:p>
          <a:p>
            <a:pPr marL="0" indent="0">
              <a:buNone/>
            </a:pP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can be learned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14375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67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1037</Words>
  <Application>Microsoft Office PowerPoint</Application>
  <PresentationFormat>On-screen Show (4:3)</PresentationFormat>
  <Paragraphs>223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Mental Toughness</vt:lpstr>
      <vt:lpstr>The session</vt:lpstr>
      <vt:lpstr>The session</vt:lpstr>
      <vt:lpstr>PowerPoint Presentation</vt:lpstr>
      <vt:lpstr>What is Mental Toughness?</vt:lpstr>
      <vt:lpstr>PowerPoint Presentation</vt:lpstr>
      <vt:lpstr>Mental Toughness</vt:lpstr>
      <vt:lpstr>Main features</vt:lpstr>
      <vt:lpstr>PowerPoint Presentation</vt:lpstr>
      <vt:lpstr>PowerPoint Presentation</vt:lpstr>
      <vt:lpstr>The session</vt:lpstr>
      <vt:lpstr>PowerPoint Presentation</vt:lpstr>
      <vt:lpstr>The session</vt:lpstr>
      <vt:lpstr>What does it look like?</vt:lpstr>
      <vt:lpstr>People who have it</vt:lpstr>
      <vt:lpstr>People who have it</vt:lpstr>
      <vt:lpstr>The session</vt:lpstr>
      <vt:lpstr>Creating the right environment</vt:lpstr>
      <vt:lpstr>The capacity to make realistic plans and take steps to carry them out</vt:lpstr>
      <vt:lpstr>A positive view of yourself and confidence in what you have to offer</vt:lpstr>
      <vt:lpstr>Strong communication skills</vt:lpstr>
      <vt:lpstr>Problem solving abilities</vt:lpstr>
      <vt:lpstr>The capacity to manage emotions and stress</vt:lpstr>
      <vt:lpstr>The session</vt:lpstr>
      <vt:lpstr>PowerPoint Presentation</vt:lpstr>
      <vt:lpstr>Emotional Response</vt:lpstr>
      <vt:lpstr>PowerPoint Presentation</vt:lpstr>
      <vt:lpstr>PowerPoint Presentation</vt:lpstr>
      <vt:lpstr>Take Charge of Your Thinking…</vt:lpstr>
      <vt:lpstr>Reacting vs Responding</vt:lpstr>
      <vt:lpstr>From Reacting to Responding</vt:lpstr>
      <vt:lpstr>Ways to Reduce impact of Ambiguity</vt:lpstr>
      <vt:lpstr>The Four Modes of Behaviour</vt:lpstr>
      <vt:lpstr>The Three Steps to Assertiveness</vt:lpstr>
      <vt:lpstr>Positive, Problem Solving Approach</vt:lpstr>
      <vt:lpstr>The session</vt:lpstr>
      <vt:lpstr>How to switch off when you need 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Toughness</dc:title>
  <dc:creator>Caryn Skinner</dc:creator>
  <cp:lastModifiedBy>Caryn Skinner</cp:lastModifiedBy>
  <cp:revision>7</cp:revision>
  <dcterms:created xsi:type="dcterms:W3CDTF">2016-07-05T19:59:32Z</dcterms:created>
  <dcterms:modified xsi:type="dcterms:W3CDTF">2016-07-07T10:36:52Z</dcterms:modified>
</cp:coreProperties>
</file>